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11" r:id="rId3"/>
    <p:sldId id="1012" r:id="rId4"/>
    <p:sldId id="1014" r:id="rId5"/>
    <p:sldId id="1019" r:id="rId6"/>
    <p:sldId id="1015" r:id="rId7"/>
    <p:sldId id="1017" r:id="rId8"/>
    <p:sldId id="1020" r:id="rId9"/>
    <p:sldId id="1018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优 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102350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选出与所听内容相符的图片。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300000"/>
              </a:lnSpc>
              <a:spcAft>
                <a:spcPts val="0"/>
              </a:spcAft>
              <a:tabLst>
                <a:tab pos="6102350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300000"/>
              </a:lnSpc>
              <a:spcAft>
                <a:spcPts val="0"/>
              </a:spcAft>
              <a:tabLst>
                <a:tab pos="6102350" algn="l"/>
                <a:tab pos="8010525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lnSpc>
                <a:spcPct val="300000"/>
              </a:lnSpc>
              <a:spcAft>
                <a:spcPts val="0"/>
              </a:spcAft>
              <a:tabLst>
                <a:tab pos="6102350" algn="l"/>
                <a:tab pos="80105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c61.jpg" descr="id:21474970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1368406"/>
            <a:ext cx="1380490" cy="1380490"/>
          </a:xfrm>
          <a:prstGeom prst="rect">
            <a:avLst/>
          </a:prstGeom>
        </p:spPr>
      </p:pic>
      <p:pic>
        <p:nvPicPr>
          <p:cNvPr id="4" name="fc61a.jpg" descr="id:21474971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03318" y="1368406"/>
            <a:ext cx="1234440" cy="1380490"/>
          </a:xfrm>
          <a:prstGeom prst="rect">
            <a:avLst/>
          </a:prstGeom>
        </p:spPr>
      </p:pic>
      <p:pic>
        <p:nvPicPr>
          <p:cNvPr id="5" name="fc62.jpg" descr="id:214749710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82122" y="3945394"/>
            <a:ext cx="1152128" cy="1152128"/>
          </a:xfrm>
          <a:prstGeom prst="rect">
            <a:avLst/>
          </a:prstGeom>
        </p:spPr>
      </p:pic>
      <p:pic>
        <p:nvPicPr>
          <p:cNvPr id="6" name="fc62a.jpg" descr="id:214749711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002602" y="3945393"/>
            <a:ext cx="1152128" cy="115212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60854" y="2564904"/>
            <a:ext cx="87799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do you do at four o’clock?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 have painting class at four o’clock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0853" y="5119014"/>
            <a:ext cx="87799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time do you get up?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 get up at seven twenty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06491" y="197889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20522" y="415962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26918"/>
          </a:xfrm>
        </p:spPr>
        <p:txBody>
          <a:bodyPr/>
          <a:lstStyle/>
          <a:p>
            <a:pPr hangingPunct="0">
              <a:lnSpc>
                <a:spcPct val="300000"/>
              </a:lnSpc>
              <a:spcAft>
                <a:spcPts val="0"/>
              </a:spcAft>
              <a:tabLst>
                <a:tab pos="5311140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300000"/>
              </a:lnSpc>
              <a:spcAft>
                <a:spcPts val="0"/>
              </a:spcAft>
              <a:tabLst>
                <a:tab pos="5311140" algn="l"/>
                <a:tab pos="8011160" algn="l"/>
              </a:tabLst>
            </a:pPr>
            <a:endParaRPr lang="en-US" altLang="zh-CN" sz="2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lnSpc>
                <a:spcPct val="300000"/>
              </a:lnSpc>
              <a:spcAft>
                <a:spcPts val="0"/>
              </a:spcAft>
              <a:tabLst>
                <a:tab pos="5311140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y95a.jpg" descr="id:21474971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09953" y="885145"/>
            <a:ext cx="1263650" cy="1380490"/>
          </a:xfrm>
          <a:prstGeom prst="rect">
            <a:avLst/>
          </a:prstGeom>
        </p:spPr>
      </p:pic>
      <p:pic>
        <p:nvPicPr>
          <p:cNvPr id="4" name="fc63a.jpg" descr="id:21474971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39222" y="965155"/>
            <a:ext cx="1504315" cy="1220470"/>
          </a:xfrm>
          <a:prstGeom prst="rect">
            <a:avLst/>
          </a:prstGeom>
        </p:spPr>
      </p:pic>
      <p:pic>
        <p:nvPicPr>
          <p:cNvPr id="5" name="fc64.jpg" descr="id:214749713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84223" y="3344654"/>
            <a:ext cx="1515110" cy="1380490"/>
          </a:xfrm>
          <a:prstGeom prst="rect">
            <a:avLst/>
          </a:prstGeom>
        </p:spPr>
      </p:pic>
      <p:pic>
        <p:nvPicPr>
          <p:cNvPr id="6" name="fc64a.jpg" descr="id:214749714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176356" y="3138548"/>
            <a:ext cx="1630045" cy="155130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60854" y="2053815"/>
            <a:ext cx="87799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do you do at ten o’clock every weekday?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 do morning exercises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7882" y="4797152"/>
            <a:ext cx="87799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Did you do homework at five thirty yesterday?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No, I didn’t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watched TV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17143" y="360672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96305" y="13137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628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圈出正确的单词。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1673291"/>
            <a:ext cx="11485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Hello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My name is Anna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I’m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twelve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years old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like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pink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very much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My classmates call me “Pink Girl”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have a pink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bag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, a pink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ruler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and some pink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crayons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71374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Hi, my name is Joe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I’m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eleven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years old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live in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New York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like the number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nine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have a pen friend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His name is Li Ming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He lives in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Xi’an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He likes the number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six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447161"/>
              </p:ext>
            </p:extLst>
          </p:nvPr>
        </p:nvGraphicFramePr>
        <p:xfrm>
          <a:off x="360854" y="908720"/>
          <a:ext cx="11485847" cy="5206437"/>
        </p:xfrm>
        <a:graphic>
          <a:graphicData uri="http://schemas.openxmlformats.org/drawingml/2006/table">
            <a:tbl>
              <a:tblPr firstRow="1" firstCol="1" bandRow="1"/>
              <a:tblGrid>
                <a:gridCol w="11485847">
                  <a:extLst>
                    <a:ext uri="{9D8B030D-6E8A-4147-A177-3AD203B41FA5}">
                      <a16:colId xmlns:a16="http://schemas.microsoft.com/office/drawing/2014/main" val="2910318033"/>
                    </a:ext>
                  </a:extLst>
                </a:gridCol>
              </a:tblGrid>
              <a:tr h="253845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Anna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name is Anna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I’m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11/12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 old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like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purple/pink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 much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My classmates call me “Pink Girl”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have a pink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bag/pencil case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pink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pen/ruler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some pink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crayons/pens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853455"/>
                  </a:ext>
                </a:extLst>
              </a:tr>
              <a:tr h="264611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Joe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Hi, my name is Joe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I’m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11/12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 old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live in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London/New York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like the number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six/nine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have a pen friend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His name is Li Ming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 lives in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Beijing/Xi’an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 likes the number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six/nine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410" marR="4041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0572969"/>
                  </a:ext>
                </a:extLst>
              </a:tr>
            </a:tbl>
          </a:graphicData>
        </a:graphic>
      </p:graphicFrame>
      <p:sp>
        <p:nvSpPr>
          <p:cNvPr id="5" name="椭圆 4"/>
          <p:cNvSpPr/>
          <p:nvPr/>
        </p:nvSpPr>
        <p:spPr bwMode="auto">
          <a:xfrm>
            <a:off x="4530323" y="1678434"/>
            <a:ext cx="392771" cy="458233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8966905" y="1700609"/>
            <a:ext cx="737666" cy="5396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7832191" y="2303856"/>
            <a:ext cx="648072" cy="5396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1297853" y="2958241"/>
            <a:ext cx="792088" cy="49061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椭圆 8"/>
          <p:cNvSpPr/>
          <p:nvPr/>
        </p:nvSpPr>
        <p:spPr bwMode="auto">
          <a:xfrm>
            <a:off x="4844175" y="2958068"/>
            <a:ext cx="1224136" cy="49061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5276079" y="4267125"/>
            <a:ext cx="432048" cy="416575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11072152" y="4176410"/>
            <a:ext cx="811433" cy="539680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2" name="椭圆 11"/>
          <p:cNvSpPr/>
          <p:nvPr/>
        </p:nvSpPr>
        <p:spPr bwMode="auto">
          <a:xfrm>
            <a:off x="355179" y="4795999"/>
            <a:ext cx="825553" cy="59364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3" name="椭圆 12"/>
          <p:cNvSpPr/>
          <p:nvPr/>
        </p:nvSpPr>
        <p:spPr bwMode="auto">
          <a:xfrm>
            <a:off x="5202848" y="4893146"/>
            <a:ext cx="740603" cy="49061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4" name="椭圆 13"/>
          <p:cNvSpPr/>
          <p:nvPr/>
        </p:nvSpPr>
        <p:spPr bwMode="auto">
          <a:xfrm>
            <a:off x="4519649" y="5450623"/>
            <a:ext cx="918520" cy="59364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5" name="椭圆 14"/>
          <p:cNvSpPr/>
          <p:nvPr/>
        </p:nvSpPr>
        <p:spPr bwMode="auto">
          <a:xfrm>
            <a:off x="9263558" y="5508707"/>
            <a:ext cx="504056" cy="490618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60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57373"/>
            <a:ext cx="11485848" cy="61657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1429"/>
            <a:ext cx="11485848" cy="321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I’m Lucy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from Canada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in a new school now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school is not big, but very beautiful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an old building in my school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trees and flowers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a big library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books in it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reading there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there is a gym in my school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do sports there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classroom is big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pictures on the wall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often sit in groups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we sit in a circle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read books and draw pictures here</a:t>
            </a:r>
            <a:r>
              <a:rPr lang="en-US" altLang="zh-CN" sz="26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52441"/>
            <a:ext cx="11485848" cy="2172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Lucy’s new school is not big, but beautiful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library is not big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Lucy likes reading there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often does sports in the playground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pictures on the wall in my classroom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4357907"/>
            <a:ext cx="407484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 dirty="0"/>
              <a:t>T</a:t>
            </a:r>
            <a:endParaRPr lang="zh-CN" altLang="en-US" sz="2600" dirty="0"/>
          </a:p>
        </p:txBody>
      </p:sp>
      <p:sp>
        <p:nvSpPr>
          <p:cNvPr id="6" name="矩形 5"/>
          <p:cNvSpPr/>
          <p:nvPr/>
        </p:nvSpPr>
        <p:spPr>
          <a:xfrm>
            <a:off x="929866" y="4848908"/>
            <a:ext cx="388248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 dirty="0"/>
              <a:t>F</a:t>
            </a:r>
            <a:endParaRPr lang="zh-CN" altLang="en-US" sz="2600" dirty="0"/>
          </a:p>
        </p:txBody>
      </p:sp>
      <p:sp>
        <p:nvSpPr>
          <p:cNvPr id="7" name="矩形 6"/>
          <p:cNvSpPr/>
          <p:nvPr/>
        </p:nvSpPr>
        <p:spPr>
          <a:xfrm>
            <a:off x="920248" y="5373216"/>
            <a:ext cx="388248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 dirty="0"/>
              <a:t>F</a:t>
            </a:r>
            <a:endParaRPr lang="zh-CN" altLang="en-US" sz="2600" dirty="0"/>
          </a:p>
        </p:txBody>
      </p:sp>
      <p:sp>
        <p:nvSpPr>
          <p:cNvPr id="8" name="矩形 7"/>
          <p:cNvSpPr/>
          <p:nvPr/>
        </p:nvSpPr>
        <p:spPr>
          <a:xfrm>
            <a:off x="929866" y="5877272"/>
            <a:ext cx="407484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 dirty="0"/>
              <a:t>T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168039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完成下面的表格。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40768"/>
            <a:ext cx="11485848" cy="4999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Jack usually do on Mondays? He usually gets up at seven twenty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has a good breakfast and then he takes a walk in the park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goes to school at eight o’clock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starts at eight thirty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morning, he has four lessons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has lunch at school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always has rice and fish on Mondays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he has two lessons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school, he joins the basketball club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plays basketball with his classmates from 3</a:t>
            </a:r>
            <a:r>
              <a:rPr lang="zh-CN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</a:t>
            </a:r>
            <a:r>
              <a:rPr lang="en-US" altLang="zh-CN" sz="2700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4</a:t>
            </a:r>
            <a:r>
              <a:rPr lang="zh-CN" altLang="zh-CN" sz="2700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sz="2700" b="1" spc="-100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goes home at five o’clock</a:t>
            </a:r>
            <a:r>
              <a:rPr lang="en-US" altLang="zh-CN" sz="2700" b="1" spc="-100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has dinner at six thirty</a:t>
            </a:r>
            <a:r>
              <a:rPr lang="en-US" altLang="zh-CN" sz="2700" b="1" spc="-100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half an hour, he plays the violin</a:t>
            </a:r>
            <a:r>
              <a:rPr lang="en-US" altLang="zh-CN" sz="2700" b="1" spc="-100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nine o’clock, he goes to bed</a:t>
            </a:r>
            <a:r>
              <a:rPr lang="en-US" altLang="zh-CN" sz="2700" b="1" spc="-100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nice day</a:t>
            </a:r>
            <a:r>
              <a:rPr lang="en-US" altLang="zh-CN" sz="2700" b="1" spc="-100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32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003725"/>
              </p:ext>
            </p:extLst>
          </p:nvPr>
        </p:nvGraphicFramePr>
        <p:xfrm>
          <a:off x="360854" y="1052736"/>
          <a:ext cx="11485848" cy="4616699"/>
        </p:xfrm>
        <a:graphic>
          <a:graphicData uri="http://schemas.openxmlformats.org/drawingml/2006/table">
            <a:tbl>
              <a:tblPr firstRow="1" firstCol="1" bandRow="1"/>
              <a:tblGrid>
                <a:gridCol w="1557888">
                  <a:extLst>
                    <a:ext uri="{9D8B030D-6E8A-4147-A177-3AD203B41FA5}">
                      <a16:colId xmlns:a16="http://schemas.microsoft.com/office/drawing/2014/main" val="626849231"/>
                    </a:ext>
                  </a:extLst>
                </a:gridCol>
                <a:gridCol w="9927960">
                  <a:extLst>
                    <a:ext uri="{9D8B030D-6E8A-4147-A177-3AD203B41FA5}">
                      <a16:colId xmlns:a16="http://schemas.microsoft.com/office/drawing/2014/main" val="613909571"/>
                    </a:ext>
                  </a:extLst>
                </a:gridCol>
              </a:tblGrid>
              <a:tr h="57948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Jack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298741"/>
                  </a:ext>
                </a:extLst>
              </a:tr>
              <a:tr h="736411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Morning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usually gets up at 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1430" marR="2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419918"/>
                  </a:ext>
                </a:extLst>
              </a:tr>
              <a:tr h="73641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</a:t>
                      </a: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park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1430" marR="2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5160699"/>
                  </a:ext>
                </a:extLst>
              </a:tr>
              <a:tr h="73641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goes to school at 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1430" marR="2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6650641"/>
                  </a:ext>
                </a:extLst>
              </a:tr>
              <a:tr h="88369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has </a:t>
                      </a: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lessons in the morning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1430" marR="2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7003201"/>
                  </a:ext>
                </a:extLst>
              </a:tr>
              <a:tr h="883693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has </a:t>
                      </a:r>
                      <a:r>
                        <a:rPr kumimoji="0" lang="en-US" altLang="zh-CN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 for lunch on Mondays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1430" marR="2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692000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5375126" y="1772816"/>
            <a:ext cx="31486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7</a:t>
            </a:r>
            <a:r>
              <a:rPr lang="zh-CN" altLang="zh-CN" dirty="0">
                <a:cs typeface="Times New Roman" panose="02020603050405020304" pitchFamily="18" charset="0"/>
              </a:rPr>
              <a:t>：</a:t>
            </a:r>
            <a:r>
              <a:rPr lang="en-US" altLang="zh-CN" dirty="0"/>
              <a:t>20/seven twenty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854846" y="2420888"/>
            <a:ext cx="20810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takes a walk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03118" y="3248568"/>
            <a:ext cx="31277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8</a:t>
            </a:r>
            <a:r>
              <a:rPr lang="zh-CN" altLang="zh-CN" dirty="0">
                <a:cs typeface="Times New Roman" panose="02020603050405020304" pitchFamily="18" charset="0"/>
              </a:rPr>
              <a:t>：</a:t>
            </a:r>
            <a:r>
              <a:rPr lang="en-US" altLang="zh-CN" dirty="0"/>
              <a:t>00/eight o’clock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307489" y="4102950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four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815138" y="4830904"/>
            <a:ext cx="207941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rice and fish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139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395660"/>
              </p:ext>
            </p:extLst>
          </p:nvPr>
        </p:nvGraphicFramePr>
        <p:xfrm>
          <a:off x="262558" y="1124744"/>
          <a:ext cx="11593288" cy="4299457"/>
        </p:xfrm>
        <a:graphic>
          <a:graphicData uri="http://schemas.openxmlformats.org/drawingml/2006/table">
            <a:tbl>
              <a:tblPr firstRow="1" firstCol="1" bandRow="1"/>
              <a:tblGrid>
                <a:gridCol w="1728192">
                  <a:extLst>
                    <a:ext uri="{9D8B030D-6E8A-4147-A177-3AD203B41FA5}">
                      <a16:colId xmlns:a16="http://schemas.microsoft.com/office/drawing/2014/main" val="3445226580"/>
                    </a:ext>
                  </a:extLst>
                </a:gridCol>
                <a:gridCol w="9865096">
                  <a:extLst>
                    <a:ext uri="{9D8B030D-6E8A-4147-A177-3AD203B41FA5}">
                      <a16:colId xmlns:a16="http://schemas.microsoft.com/office/drawing/2014/main" val="1244033757"/>
                    </a:ext>
                  </a:extLst>
                </a:gridCol>
              </a:tblGrid>
              <a:tr h="64807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Jack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Mondays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4261879"/>
                  </a:ext>
                </a:extLst>
              </a:tr>
              <a:tr h="782440">
                <a:tc rowSpan="5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Afternoon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has </a:t>
                      </a: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lessons in the afternoon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15" marR="157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8467720"/>
                  </a:ext>
                </a:extLst>
              </a:tr>
              <a:tr h="7824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plays </a:t>
                      </a: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 3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to 4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15" marR="157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14858"/>
                  </a:ext>
                </a:extLst>
              </a:tr>
              <a:tr h="6520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goes home at 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8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15" marR="157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4346149"/>
                  </a:ext>
                </a:extLst>
              </a:tr>
              <a:tr h="65203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 dinner, he </a:t>
                      </a: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15" marR="157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1179719"/>
                  </a:ext>
                </a:extLst>
              </a:tr>
              <a:tr h="7824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goes to bed at about </a:t>
                      </a: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715" marR="157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607548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3502918" y="1895809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two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718942" y="2723693"/>
            <a:ext cx="1762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basketball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871070" y="3279739"/>
            <a:ext cx="292740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5</a:t>
            </a:r>
            <a:r>
              <a:rPr lang="zh-CN" altLang="zh-CN" dirty="0"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cs typeface="Times New Roman" panose="02020603050405020304" pitchFamily="18" charset="0"/>
              </a:rPr>
              <a:t>00/five o’clock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27054" y="4018403"/>
            <a:ext cx="24994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plays the violin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976755" y="4757067"/>
            <a:ext cx="3028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9</a:t>
            </a:r>
            <a:r>
              <a:rPr lang="zh-CN" altLang="zh-CN" dirty="0">
                <a:cs typeface="Times New Roman" panose="02020603050405020304" pitchFamily="18" charset="0"/>
              </a:rPr>
              <a:t>：</a:t>
            </a:r>
            <a:r>
              <a:rPr lang="en-US" altLang="zh-CN" dirty="0"/>
              <a:t>00/nine o’clock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232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860</Words>
  <Application>Microsoft Office PowerPoint</Application>
  <PresentationFormat>自定义</PresentationFormat>
  <Paragraphs>64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380</cp:revision>
  <dcterms:created xsi:type="dcterms:W3CDTF">2020-11-06T05:24:00Z</dcterms:created>
  <dcterms:modified xsi:type="dcterms:W3CDTF">2025-06-16T01:53:19Z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